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05" r:id="rId1"/>
  </p:sldMasterIdLst>
  <p:notesMasterIdLst>
    <p:notesMasterId r:id="rId18"/>
  </p:notesMasterIdLst>
  <p:handoutMasterIdLst>
    <p:handoutMasterId r:id="rId19"/>
  </p:handoutMasterIdLst>
  <p:sldIdLst>
    <p:sldId id="256" r:id="rId2"/>
    <p:sldId id="290" r:id="rId3"/>
    <p:sldId id="257" r:id="rId4"/>
    <p:sldId id="258" r:id="rId5"/>
    <p:sldId id="259" r:id="rId6"/>
    <p:sldId id="300" r:id="rId7"/>
    <p:sldId id="301" r:id="rId8"/>
    <p:sldId id="302" r:id="rId9"/>
    <p:sldId id="264" r:id="rId10"/>
    <p:sldId id="269" r:id="rId11"/>
    <p:sldId id="265" r:id="rId12"/>
    <p:sldId id="270" r:id="rId13"/>
    <p:sldId id="291" r:id="rId14"/>
    <p:sldId id="266" r:id="rId15"/>
    <p:sldId id="267" r:id="rId16"/>
    <p:sldId id="292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-78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730513799411437E-2"/>
          <c:y val="7.2028018571943325E-2"/>
          <c:w val="0.90289626561292757"/>
          <c:h val="0.4447505773490025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Лист1!$D$2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575113544761585E-2"/>
                  <c:y val="5.5365286546388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8074448823126566E-2"/>
                  <c:y val="4.73572785383808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1699947364352861E-2"/>
                  <c:y val="4.3353274534376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Лист1!$C$3:$C$10</c:f>
              <c:strCache>
                <c:ptCount val="8"/>
                <c:pt idx="0">
                  <c:v>Русский язык, 7 кл.</c:v>
                </c:pt>
                <c:pt idx="1">
                  <c:v>Математика, 7 кл.</c:v>
                </c:pt>
                <c:pt idx="2">
                  <c:v>Биология, 7 кл.</c:v>
                </c:pt>
                <c:pt idx="3">
                  <c:v>История, 7 кл.</c:v>
                </c:pt>
                <c:pt idx="4">
                  <c:v>Русский язык, 8 кл.</c:v>
                </c:pt>
                <c:pt idx="5">
                  <c:v>Математика, 8 кл.</c:v>
                </c:pt>
                <c:pt idx="6">
                  <c:v>Физика, 8 кл.</c:v>
                </c:pt>
                <c:pt idx="7">
                  <c:v>Обществознание, 8 кл.</c:v>
                </c:pt>
              </c:strCache>
            </c:strRef>
          </c:cat>
          <c:val>
            <c:numRef>
              <c:f>Лист1!$D$3:$D$10</c:f>
              <c:numCache>
                <c:formatCode>0.00</c:formatCode>
                <c:ptCount val="8"/>
                <c:pt idx="0">
                  <c:v>48.96</c:v>
                </c:pt>
                <c:pt idx="1">
                  <c:v>32.590000000000003</c:v>
                </c:pt>
                <c:pt idx="2">
                  <c:v>38.79</c:v>
                </c:pt>
                <c:pt idx="3">
                  <c:v>40.58</c:v>
                </c:pt>
                <c:pt idx="4">
                  <c:v>40.5</c:v>
                </c:pt>
                <c:pt idx="5">
                  <c:v>30.216165413533801</c:v>
                </c:pt>
                <c:pt idx="6">
                  <c:v>40.7753488372093</c:v>
                </c:pt>
                <c:pt idx="7">
                  <c:v>47.228507462686601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Лист1!$F$2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3200612085987881E-2"/>
                  <c:y val="-4.7357278538380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71595880060447E-2"/>
                  <c:y val="-7.12807342481599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99947364352785E-2"/>
                  <c:y val="-3.5345266526368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352322436968106E-2"/>
                  <c:y val="-7.128073424815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957511354476155E-2"/>
                  <c:y val="-3.13412625223649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0928080012725682E-2"/>
                  <c:y val="-7.1280734248159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Лист1!$C$3:$C$10</c:f>
              <c:strCache>
                <c:ptCount val="8"/>
                <c:pt idx="0">
                  <c:v>Русский язык, 7 кл.</c:v>
                </c:pt>
                <c:pt idx="1">
                  <c:v>Математика, 7 кл.</c:v>
                </c:pt>
                <c:pt idx="2">
                  <c:v>Биология, 7 кл.</c:v>
                </c:pt>
                <c:pt idx="3">
                  <c:v>История, 7 кл.</c:v>
                </c:pt>
                <c:pt idx="4">
                  <c:v>Русский язык, 8 кл.</c:v>
                </c:pt>
                <c:pt idx="5">
                  <c:v>Математика, 8 кл.</c:v>
                </c:pt>
                <c:pt idx="6">
                  <c:v>Физика, 8 кл.</c:v>
                </c:pt>
                <c:pt idx="7">
                  <c:v>Обществознание, 8 кл.</c:v>
                </c:pt>
              </c:strCache>
            </c:strRef>
          </c:cat>
          <c:val>
            <c:numRef>
              <c:f>Лист1!$F$3:$F$10</c:f>
              <c:numCache>
                <c:formatCode>0.00</c:formatCode>
                <c:ptCount val="8"/>
                <c:pt idx="0">
                  <c:v>75.78</c:v>
                </c:pt>
                <c:pt idx="1">
                  <c:v>63.28</c:v>
                </c:pt>
                <c:pt idx="2">
                  <c:v>55.4</c:v>
                </c:pt>
                <c:pt idx="3">
                  <c:v>71.87</c:v>
                </c:pt>
                <c:pt idx="4">
                  <c:v>51.5</c:v>
                </c:pt>
                <c:pt idx="5">
                  <c:v>43.08</c:v>
                </c:pt>
                <c:pt idx="6">
                  <c:v>66.36</c:v>
                </c:pt>
                <c:pt idx="7">
                  <c:v>55.75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79424"/>
        <c:axId val="34726272"/>
      </c:lineChart>
      <c:catAx>
        <c:axId val="3467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726272"/>
        <c:crosses val="autoZero"/>
        <c:auto val="1"/>
        <c:lblAlgn val="ctr"/>
        <c:lblOffset val="100"/>
        <c:noMultiLvlLbl val="0"/>
      </c:catAx>
      <c:valAx>
        <c:axId val="34726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3467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+mn-lt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Динамика результатов учащихся 7 классов за период 2016 - 2017 г.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 паралл'!$C$1</c:f>
              <c:strCache>
                <c:ptCount val="1"/>
                <c:pt idx="0">
                  <c:v>7 класс, 2017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'по паралл'!$B$2:$B$23</c:f>
              <c:strCache>
                <c:ptCount val="22"/>
                <c:pt idx="0">
                  <c:v>МБОУ Алексеевская СОШ №1</c:v>
                </c:pt>
                <c:pt idx="1">
                  <c:v>МБОУ «Алексеевская СОШ№2»</c:v>
                </c:pt>
                <c:pt idx="2">
                  <c:v>МБОУ АСОШ №3 им. Г.С. Боровикова</c:v>
                </c:pt>
                <c:pt idx="3">
                  <c:v>МБОУ Ялкынская СОШ</c:v>
                </c:pt>
                <c:pt idx="4">
                  <c:v>МБОУ Чувашскомайнская СОШ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СОШ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СОШ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 СОШ</c:v>
                </c:pt>
                <c:pt idx="17">
                  <c:v>МБОУ Среднетиганская СОШ</c:v>
                </c:pt>
                <c:pt idx="18">
                  <c:v>МБОУ Степношенталинская СОШ</c:v>
                </c:pt>
                <c:pt idx="19">
                  <c:v>МБОУ Подлесношенталинская СОШ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'по паралл'!$C$2:$C$23</c:f>
              <c:numCache>
                <c:formatCode>0.00</c:formatCode>
                <c:ptCount val="22"/>
                <c:pt idx="0">
                  <c:v>75.098124999999996</c:v>
                </c:pt>
                <c:pt idx="1">
                  <c:v>64.727108433734898</c:v>
                </c:pt>
                <c:pt idx="2">
                  <c:v>78.006590909090903</c:v>
                </c:pt>
                <c:pt idx="3">
                  <c:v>72.120999999999995</c:v>
                </c:pt>
                <c:pt idx="4">
                  <c:v>29.6875</c:v>
                </c:pt>
                <c:pt idx="5">
                  <c:v>30.21</c:v>
                </c:pt>
                <c:pt idx="6">
                  <c:v>77.234999999999999</c:v>
                </c:pt>
                <c:pt idx="7">
                  <c:v>65.825714285714298</c:v>
                </c:pt>
                <c:pt idx="8">
                  <c:v>70.315555555555605</c:v>
                </c:pt>
                <c:pt idx="9">
                  <c:v>59.8028571428571</c:v>
                </c:pt>
                <c:pt idx="10">
                  <c:v>82.778333333333293</c:v>
                </c:pt>
                <c:pt idx="11">
                  <c:v>46.1591666666667</c:v>
                </c:pt>
                <c:pt idx="12">
                  <c:v>65.414375000000007</c:v>
                </c:pt>
                <c:pt idx="13">
                  <c:v>35.207500000000003</c:v>
                </c:pt>
                <c:pt idx="14">
                  <c:v>81.819999999999993</c:v>
                </c:pt>
                <c:pt idx="15">
                  <c:v>59.369104477611899</c:v>
                </c:pt>
                <c:pt idx="16">
                  <c:v>56.625</c:v>
                </c:pt>
                <c:pt idx="17">
                  <c:v>84.232500000000002</c:v>
                </c:pt>
                <c:pt idx="18">
                  <c:v>72.045000000000002</c:v>
                </c:pt>
                <c:pt idx="19">
                  <c:v>16.664999999999999</c:v>
                </c:pt>
                <c:pt idx="20">
                  <c:v>31.5966666666667</c:v>
                </c:pt>
                <c:pt idx="21">
                  <c:v>44.405714285714303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'по паралл'!$E$1</c:f>
              <c:strCache>
                <c:ptCount val="1"/>
                <c:pt idx="0">
                  <c:v>7 класс, 2016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'по паралл'!$B$2:$B$23</c:f>
              <c:strCache>
                <c:ptCount val="22"/>
                <c:pt idx="0">
                  <c:v>МБОУ Алексеевская СОШ №1</c:v>
                </c:pt>
                <c:pt idx="1">
                  <c:v>МБОУ «Алексеевская СОШ№2»</c:v>
                </c:pt>
                <c:pt idx="2">
                  <c:v>МБОУ АСОШ №3 им. Г.С. Боровикова</c:v>
                </c:pt>
                <c:pt idx="3">
                  <c:v>МБОУ Ялкынская СОШ</c:v>
                </c:pt>
                <c:pt idx="4">
                  <c:v>МБОУ Чувашскомайнская СОШ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СОШ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СОШ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 СОШ</c:v>
                </c:pt>
                <c:pt idx="17">
                  <c:v>МБОУ Среднетиганская СОШ</c:v>
                </c:pt>
                <c:pt idx="18">
                  <c:v>МБОУ Степношенталинская СОШ</c:v>
                </c:pt>
                <c:pt idx="19">
                  <c:v>МБОУ Подлесношенталинская СОШ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'по паралл'!$E$2:$E$23</c:f>
              <c:numCache>
                <c:formatCode>0.00</c:formatCode>
                <c:ptCount val="22"/>
                <c:pt idx="0">
                  <c:v>36.159999999999997</c:v>
                </c:pt>
                <c:pt idx="1">
                  <c:v>38.19</c:v>
                </c:pt>
                <c:pt idx="2">
                  <c:v>37.159999999999997</c:v>
                </c:pt>
                <c:pt idx="3">
                  <c:v>19.32</c:v>
                </c:pt>
                <c:pt idx="4">
                  <c:v>45.79</c:v>
                </c:pt>
                <c:pt idx="5">
                  <c:v>50.63</c:v>
                </c:pt>
                <c:pt idx="6">
                  <c:v>27.4</c:v>
                </c:pt>
                <c:pt idx="7">
                  <c:v>40.950000000000003</c:v>
                </c:pt>
                <c:pt idx="8">
                  <c:v>27.58</c:v>
                </c:pt>
                <c:pt idx="9">
                  <c:v>34.6</c:v>
                </c:pt>
                <c:pt idx="10">
                  <c:v>32.630000000000003</c:v>
                </c:pt>
                <c:pt idx="11">
                  <c:v>34.21</c:v>
                </c:pt>
                <c:pt idx="12">
                  <c:v>47.7</c:v>
                </c:pt>
                <c:pt idx="13">
                  <c:v>42.73</c:v>
                </c:pt>
                <c:pt idx="14">
                  <c:v>60.81</c:v>
                </c:pt>
                <c:pt idx="15">
                  <c:v>30.01</c:v>
                </c:pt>
                <c:pt idx="16">
                  <c:v>25.32</c:v>
                </c:pt>
                <c:pt idx="17">
                  <c:v>25.32</c:v>
                </c:pt>
                <c:pt idx="18">
                  <c:v>39.83</c:v>
                </c:pt>
                <c:pt idx="19">
                  <c:v>72.92</c:v>
                </c:pt>
                <c:pt idx="20">
                  <c:v>49.15</c:v>
                </c:pt>
                <c:pt idx="21">
                  <c:v>27.89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051584"/>
        <c:axId val="32053120"/>
      </c:lineChart>
      <c:catAx>
        <c:axId val="3205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053120"/>
        <c:crosses val="autoZero"/>
        <c:auto val="1"/>
        <c:lblAlgn val="ctr"/>
        <c:lblOffset val="100"/>
        <c:noMultiLvlLbl val="0"/>
      </c:catAx>
      <c:valAx>
        <c:axId val="3205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05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Динамика результатов учащихся 8 классов за период 2016 - 2017 г.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3674092152741372E-2"/>
          <c:y val="9.9690311163545195E-2"/>
          <c:w val="0.90668340146344406"/>
          <c:h val="0.37126036505427973"/>
        </c:manualLayout>
      </c:layout>
      <c:lineChart>
        <c:grouping val="standard"/>
        <c:varyColors val="0"/>
        <c:ser>
          <c:idx val="0"/>
          <c:order val="0"/>
          <c:tx>
            <c:strRef>
              <c:f>'по паралл'!$D$1</c:f>
              <c:strCache>
                <c:ptCount val="1"/>
                <c:pt idx="0">
                  <c:v>8 класс, 2017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'по паралл'!$B$2:$B$23</c:f>
              <c:strCache>
                <c:ptCount val="22"/>
                <c:pt idx="0">
                  <c:v>МБОУ Алексеевская СОШ №1</c:v>
                </c:pt>
                <c:pt idx="1">
                  <c:v>МБОУ «Алексеевская СОШ№2»</c:v>
                </c:pt>
                <c:pt idx="2">
                  <c:v>МБОУ АСОШ №3 им. Г.С. Боровикова</c:v>
                </c:pt>
                <c:pt idx="3">
                  <c:v>МБОУ Ялкынская СОШ</c:v>
                </c:pt>
                <c:pt idx="4">
                  <c:v>МБОУ Чувашскомайнская СОШ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СОШ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СОШ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 СОШ</c:v>
                </c:pt>
                <c:pt idx="17">
                  <c:v>МБОУ Среднетиганская СОШ</c:v>
                </c:pt>
                <c:pt idx="18">
                  <c:v>МБОУ Степношенталинская СОШ</c:v>
                </c:pt>
                <c:pt idx="19">
                  <c:v>МБОУ Подлесношенталинская СОШ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'по паралл'!$D$2:$D$23</c:f>
              <c:numCache>
                <c:formatCode>0.00</c:formatCode>
                <c:ptCount val="22"/>
                <c:pt idx="0">
                  <c:v>56.978712871287101</c:v>
                </c:pt>
                <c:pt idx="1">
                  <c:v>63.272278481012698</c:v>
                </c:pt>
                <c:pt idx="2">
                  <c:v>62.807088607594899</c:v>
                </c:pt>
                <c:pt idx="3">
                  <c:v>46.548000000000002</c:v>
                </c:pt>
                <c:pt idx="4">
                  <c:v>34.188749999999999</c:v>
                </c:pt>
                <c:pt idx="5">
                  <c:v>18.227499999999999</c:v>
                </c:pt>
                <c:pt idx="7">
                  <c:v>51.934166666666698</c:v>
                </c:pt>
                <c:pt idx="8">
                  <c:v>55.306190476190501</c:v>
                </c:pt>
                <c:pt idx="9">
                  <c:v>45.645555555555603</c:v>
                </c:pt>
                <c:pt idx="10">
                  <c:v>71.258333333333297</c:v>
                </c:pt>
                <c:pt idx="11">
                  <c:v>53.854999999999997</c:v>
                </c:pt>
                <c:pt idx="12">
                  <c:v>42.433333333333302</c:v>
                </c:pt>
                <c:pt idx="13">
                  <c:v>30.402352941176499</c:v>
                </c:pt>
                <c:pt idx="14">
                  <c:v>45.625</c:v>
                </c:pt>
                <c:pt idx="15">
                  <c:v>51.570500000000003</c:v>
                </c:pt>
                <c:pt idx="16">
                  <c:v>60.508000000000003</c:v>
                </c:pt>
                <c:pt idx="17">
                  <c:v>52.241666666666703</c:v>
                </c:pt>
                <c:pt idx="18">
                  <c:v>55.332999999999998</c:v>
                </c:pt>
                <c:pt idx="19">
                  <c:v>66.102500000000006</c:v>
                </c:pt>
                <c:pt idx="20">
                  <c:v>26.17625</c:v>
                </c:pt>
                <c:pt idx="21">
                  <c:v>33.739375000000003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'по паралл'!$F$1</c:f>
              <c:strCache>
                <c:ptCount val="1"/>
                <c:pt idx="0">
                  <c:v>8 класс, 2016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'по паралл'!$B$2:$B$23</c:f>
              <c:strCache>
                <c:ptCount val="22"/>
                <c:pt idx="0">
                  <c:v>МБОУ Алексеевская СОШ №1</c:v>
                </c:pt>
                <c:pt idx="1">
                  <c:v>МБОУ «Алексеевская СОШ№2»</c:v>
                </c:pt>
                <c:pt idx="2">
                  <c:v>МБОУ АСОШ №3 им. Г.С. Боровикова</c:v>
                </c:pt>
                <c:pt idx="3">
                  <c:v>МБОУ Ялкынская СОШ</c:v>
                </c:pt>
                <c:pt idx="4">
                  <c:v>МБОУ Чувашскомайнская СОШ</c:v>
                </c:pt>
                <c:pt idx="5">
                  <c:v>МБОО Шаминская ООШ</c:v>
                </c:pt>
                <c:pt idx="6">
                  <c:v>МБОУ Реченская ООШ</c:v>
                </c:pt>
                <c:pt idx="7">
                  <c:v>МБОУ Родниковская СОШ</c:v>
                </c:pt>
                <c:pt idx="8">
                  <c:v>МБОУ Ромодановская СОШ</c:v>
                </c:pt>
                <c:pt idx="9">
                  <c:v>МБОУ Мокрокурналинская СОШ</c:v>
                </c:pt>
                <c:pt idx="10">
                  <c:v>МБОУ Лебединская СОШ</c:v>
                </c:pt>
                <c:pt idx="11">
                  <c:v>МБОУ Левашовская СОШ</c:v>
                </c:pt>
                <c:pt idx="12">
                  <c:v>МБОУ Куркульская СОШ</c:v>
                </c:pt>
                <c:pt idx="13">
                  <c:v>МБОУ Ерыклинская СОШ</c:v>
                </c:pt>
                <c:pt idx="14">
                  <c:v>МБОУ Большеполянская СОШ</c:v>
                </c:pt>
                <c:pt idx="15">
                  <c:v>МБОУ Билярская СОШ</c:v>
                </c:pt>
                <c:pt idx="16">
                  <c:v>МБОУ Сахаровская  СОШ</c:v>
                </c:pt>
                <c:pt idx="17">
                  <c:v>МБОУ Среднетиганская СОШ</c:v>
                </c:pt>
                <c:pt idx="18">
                  <c:v>МБОУ Степношенталинская СОШ</c:v>
                </c:pt>
                <c:pt idx="19">
                  <c:v>МБОУ Подлесношенталинская СОШ</c:v>
                </c:pt>
                <c:pt idx="20">
                  <c:v>МБОО Краснобаранская ООШ</c:v>
                </c:pt>
                <c:pt idx="21">
                  <c:v>МБОУ Большетиганская СОШ</c:v>
                </c:pt>
              </c:strCache>
            </c:strRef>
          </c:cat>
          <c:val>
            <c:numRef>
              <c:f>'по паралл'!$F$2:$F$23</c:f>
              <c:numCache>
                <c:formatCode>0.00</c:formatCode>
                <c:ptCount val="22"/>
                <c:pt idx="0">
                  <c:v>37.96</c:v>
                </c:pt>
                <c:pt idx="1">
                  <c:v>37.880000000000003</c:v>
                </c:pt>
                <c:pt idx="2">
                  <c:v>36.090000000000003</c:v>
                </c:pt>
                <c:pt idx="3">
                  <c:v>25.3</c:v>
                </c:pt>
                <c:pt idx="4">
                  <c:v>53.46</c:v>
                </c:pt>
                <c:pt idx="5">
                  <c:v>42.78</c:v>
                </c:pt>
                <c:pt idx="6">
                  <c:v>27.64</c:v>
                </c:pt>
                <c:pt idx="7">
                  <c:v>25.3</c:v>
                </c:pt>
                <c:pt idx="8">
                  <c:v>42.98</c:v>
                </c:pt>
                <c:pt idx="9">
                  <c:v>40.08</c:v>
                </c:pt>
                <c:pt idx="10">
                  <c:v>36.72</c:v>
                </c:pt>
                <c:pt idx="11">
                  <c:v>26.67</c:v>
                </c:pt>
                <c:pt idx="12">
                  <c:v>41.16</c:v>
                </c:pt>
                <c:pt idx="13">
                  <c:v>25.94</c:v>
                </c:pt>
                <c:pt idx="14">
                  <c:v>38.35</c:v>
                </c:pt>
                <c:pt idx="15">
                  <c:v>61.09</c:v>
                </c:pt>
                <c:pt idx="16">
                  <c:v>29.82</c:v>
                </c:pt>
                <c:pt idx="18">
                  <c:v>38.49</c:v>
                </c:pt>
                <c:pt idx="19">
                  <c:v>49.04</c:v>
                </c:pt>
                <c:pt idx="20">
                  <c:v>56.59</c:v>
                </c:pt>
                <c:pt idx="21">
                  <c:v>21.22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44608"/>
        <c:axId val="37446784"/>
      </c:lineChart>
      <c:catAx>
        <c:axId val="3744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446784"/>
        <c:crosses val="autoZero"/>
        <c:auto val="1"/>
        <c:lblAlgn val="ctr"/>
        <c:lblOffset val="100"/>
        <c:noMultiLvlLbl val="0"/>
      </c:catAx>
      <c:valAx>
        <c:axId val="3744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4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B312F-3107-44E3-AF52-E24DD05E16F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794F1-E72B-4C51-AB5A-0BF70819A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278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D494C-6AF3-4DE0-9B05-98606BEFEF93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CDB24-E5C7-44FC-A93B-75E20DC76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97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CDB24-E5C7-44FC-A93B-75E20DC769F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005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B479-63E3-4B14-9E90-0036E4687524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3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E5AC5-A491-484E-A034-EF05BAF0FC55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7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62ED9-21AA-466E-BBC2-31DE95F85277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180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5F24-EF23-4A3B-8295-CEE889DCB392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3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E648-4D1E-42B3-93ED-10940FC73C8F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78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C1D24-A397-4EBF-8EC1-9B83F25BE128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0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25144-0291-4F04-B3B2-8CD76BEBCC9A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2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7393F5-E60E-43C5-8F6A-49C4C5BEFC5C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CF221-1FCF-4045-B899-1AEA7F9D8B25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9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49098-6F00-4362-AC98-4437E7135F3E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84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CAE9C-F392-4E07-8CBD-BEE04D3421DD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0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83E270-B655-4F4E-B0A4-74E153F3E301}" type="datetime1">
              <a:rPr lang="en-US" smtClean="0"/>
              <a:t>1/10/2018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77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779734"/>
            <a:ext cx="10058400" cy="356616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Информация о результатах мониторинга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предметной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обученности учащихся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7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и 8 классов образовательных организаций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Алексеевского муниципального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района РТ</a:t>
            </a:r>
            <a:endParaRPr lang="ru-RU" sz="3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Заведующий ОМСОП ГБУ «РЦМКО»</a:t>
            </a:r>
          </a:p>
          <a:p>
            <a:pPr algn="r"/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Лисенкова Л.А.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8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диагностического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тестирования: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– </a:t>
            </a:r>
            <a:r>
              <a:rPr lang="ru-RU" sz="2600" dirty="0">
                <a:solidFill>
                  <a:srgbClr val="002060"/>
                </a:solidFill>
              </a:rPr>
              <a:t>оценка уровня учебных достижений обучающихся на соответствие требованиям Федерального компонента </a:t>
            </a:r>
            <a:r>
              <a:rPr lang="ru-RU" sz="2600" dirty="0" smtClean="0">
                <a:solidFill>
                  <a:srgbClr val="002060"/>
                </a:solidFill>
              </a:rPr>
              <a:t>государственного образовательного </a:t>
            </a:r>
            <a:r>
              <a:rPr lang="ru-RU" sz="2600" dirty="0">
                <a:solidFill>
                  <a:srgbClr val="002060"/>
                </a:solidFill>
              </a:rPr>
              <a:t>стандарта</a:t>
            </a:r>
            <a:r>
              <a:rPr lang="ru-RU" sz="2600" dirty="0" smtClean="0">
                <a:solidFill>
                  <a:srgbClr val="002060"/>
                </a:solidFill>
              </a:rPr>
              <a:t>, федерального государственного образовательного стандарта;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>
                <a:solidFill>
                  <a:srgbClr val="002060"/>
                </a:solidFill>
              </a:rPr>
              <a:t>- определение уровня усвоения обучающимися 7 и 8 классов предметного содержания по программам 6 и 7 </a:t>
            </a:r>
            <a:r>
              <a:rPr lang="ru-RU" sz="2600" dirty="0" smtClean="0">
                <a:solidFill>
                  <a:srgbClr val="002060"/>
                </a:solidFill>
              </a:rPr>
              <a:t>классов</a:t>
            </a:r>
            <a:r>
              <a:rPr lang="ru-RU" sz="2600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sz="2600" dirty="0" smtClean="0">
                <a:solidFill>
                  <a:srgbClr val="002060"/>
                </a:solidFill>
              </a:rPr>
              <a:t>- </a:t>
            </a:r>
            <a:r>
              <a:rPr lang="ru-RU" sz="2600" dirty="0">
                <a:solidFill>
                  <a:srgbClr val="002060"/>
                </a:solidFill>
              </a:rPr>
              <a:t>выявление элементов содержания, вызывающих наибольшие затруднения.</a:t>
            </a: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7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участников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509 обучающихся, из них:</a:t>
            </a:r>
          </a:p>
          <a:p>
            <a:pPr algn="ctr"/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– 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242 человека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Предметы: русский язык, математика, биология, история</a:t>
            </a:r>
          </a:p>
          <a:p>
            <a:pPr algn="ctr"/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 – 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267 человек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Предметы: русский язык, математика, физика, обществознание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0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выполненных заданий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общему количеству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613155"/>
              </p:ext>
            </p:extLst>
          </p:nvPr>
        </p:nvGraphicFramePr>
        <p:xfrm>
          <a:off x="1096963" y="1846263"/>
          <a:ext cx="10058400" cy="4357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22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Соотношение выполненных заданий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общему количеству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5166" y="1769472"/>
            <a:ext cx="10742816" cy="447546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100</a:t>
            </a:r>
            <a:r>
              <a:rPr lang="ru-RU" b="1" dirty="0">
                <a:solidFill>
                  <a:srgbClr val="C00000"/>
                </a:solidFill>
              </a:rPr>
              <a:t>% выполнение </a:t>
            </a:r>
            <a:r>
              <a:rPr lang="ru-RU" b="1" dirty="0" smtClean="0">
                <a:solidFill>
                  <a:srgbClr val="C00000"/>
                </a:solidFill>
              </a:rPr>
              <a:t>заданий: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Учащиеся </a:t>
            </a:r>
            <a:r>
              <a:rPr lang="ru-RU" b="1" dirty="0">
                <a:solidFill>
                  <a:srgbClr val="C00000"/>
                </a:solidFill>
              </a:rPr>
              <a:t>7 класса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4 учащихся </a:t>
            </a:r>
            <a:r>
              <a:rPr lang="ru-RU" dirty="0">
                <a:solidFill>
                  <a:srgbClr val="C00000"/>
                </a:solidFill>
              </a:rPr>
              <a:t>по русскому </a:t>
            </a:r>
            <a:r>
              <a:rPr lang="ru-RU" dirty="0" smtClean="0">
                <a:solidFill>
                  <a:srgbClr val="C00000"/>
                </a:solidFill>
              </a:rPr>
              <a:t>языку, 13 учащийся по математике, 2 по биологии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Учащиеся </a:t>
            </a:r>
            <a:r>
              <a:rPr lang="ru-RU" b="1" dirty="0">
                <a:solidFill>
                  <a:srgbClr val="C00000"/>
                </a:solidFill>
              </a:rPr>
              <a:t>8 классов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 </a:t>
            </a:r>
            <a:r>
              <a:rPr lang="ru-RU" dirty="0">
                <a:solidFill>
                  <a:srgbClr val="C00000"/>
                </a:solidFill>
              </a:rPr>
              <a:t>учащийся по математике</a:t>
            </a:r>
            <a:r>
              <a:rPr lang="ru-RU" dirty="0" smtClean="0">
                <a:solidFill>
                  <a:srgbClr val="C00000"/>
                </a:solidFill>
              </a:rPr>
              <a:t>;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 </a:t>
            </a:r>
            <a:r>
              <a:rPr lang="ru-RU" dirty="0">
                <a:solidFill>
                  <a:srgbClr val="C00000"/>
                </a:solidFill>
              </a:rPr>
              <a:t>учащихся по </a:t>
            </a:r>
            <a:r>
              <a:rPr lang="ru-RU" dirty="0" smtClean="0">
                <a:solidFill>
                  <a:srgbClr val="C00000"/>
                </a:solidFill>
              </a:rPr>
              <a:t>физике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Полностью </a:t>
            </a:r>
            <a:r>
              <a:rPr lang="ru-RU" b="1" dirty="0">
                <a:solidFill>
                  <a:srgbClr val="C00000"/>
                </a:solidFill>
              </a:rPr>
              <a:t>не справились с </a:t>
            </a:r>
            <a:r>
              <a:rPr lang="ru-RU" b="1" dirty="0" smtClean="0">
                <a:solidFill>
                  <a:srgbClr val="C00000"/>
                </a:solidFill>
              </a:rPr>
              <a:t>заданиями: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7 класс – 1 чел. по истории, 1 чел. по биологии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8 </a:t>
            </a:r>
            <a:r>
              <a:rPr lang="ru-RU" b="1" dirty="0">
                <a:solidFill>
                  <a:srgbClr val="C00000"/>
                </a:solidFill>
              </a:rPr>
              <a:t>класс – </a:t>
            </a:r>
            <a:r>
              <a:rPr lang="ru-RU" b="1" dirty="0" smtClean="0">
                <a:solidFill>
                  <a:srgbClr val="C00000"/>
                </a:solidFill>
              </a:rPr>
              <a:t>4 чел. </a:t>
            </a:r>
            <a:r>
              <a:rPr lang="ru-RU" b="1" dirty="0">
                <a:solidFill>
                  <a:srgbClr val="C00000"/>
                </a:solidFill>
              </a:rPr>
              <a:t>по </a:t>
            </a:r>
            <a:r>
              <a:rPr lang="ru-RU" b="1" dirty="0" smtClean="0">
                <a:solidFill>
                  <a:srgbClr val="C00000"/>
                </a:solidFill>
              </a:rPr>
              <a:t>математике, 3 по русскому языку, 1 по физике, 2 по обществознанию.</a:t>
            </a:r>
            <a:endParaRPr lang="ru-RU" b="1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635490" cy="109642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заданий в разрезе образовательных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организаций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7240" y="1417320"/>
            <a:ext cx="10666207" cy="479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565" y="286604"/>
            <a:ext cx="10865223" cy="83576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за 2016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и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7 классы.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651368"/>
              </p:ext>
            </p:extLst>
          </p:nvPr>
        </p:nvGraphicFramePr>
        <p:xfrm>
          <a:off x="322728" y="1425388"/>
          <a:ext cx="11362765" cy="4814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557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76" y="286604"/>
            <a:ext cx="10819504" cy="83576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результатов за </a:t>
            </a:r>
            <a:r>
              <a:rPr lang="ru-RU" sz="3600" b="1" dirty="0" smtClean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</a:t>
            </a:r>
            <a:r>
              <a:rPr lang="ru-RU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и </a:t>
            </a:r>
            <a:r>
              <a:rPr lang="ru-RU" sz="3600" b="1" dirty="0" smtClean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</a:t>
            </a:r>
            <a:r>
              <a:rPr lang="ru-RU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3600" b="1" dirty="0" smtClean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8 </a:t>
            </a:r>
            <a:r>
              <a:rPr lang="ru-RU" sz="3600" b="1" dirty="0">
                <a:solidFill>
                  <a:srgbClr val="000000">
                    <a:lumMod val="75000"/>
                    <a:lumOff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классы.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845688"/>
              </p:ext>
            </p:extLst>
          </p:nvPr>
        </p:nvGraphicFramePr>
        <p:xfrm>
          <a:off x="497541" y="1385047"/>
          <a:ext cx="11329334" cy="507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575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291156" cy="1450757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язык.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(75,78%)	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(51,50%)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819119"/>
              </p:ext>
            </p:extLst>
          </p:nvPr>
        </p:nvGraphicFramePr>
        <p:xfrm>
          <a:off x="672353" y="4096388"/>
          <a:ext cx="4973400" cy="1446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5663"/>
                <a:gridCol w="1107737"/>
              </a:tblGrid>
              <a:tr h="36131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Характеристика текста по стилю, типу речи, средствам речевой выразительности.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Определение темы и/или основной мысли текста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74073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23101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240216"/>
              </p:ext>
            </p:extLst>
          </p:nvPr>
        </p:nvGraphicFramePr>
        <p:xfrm>
          <a:off x="623454" y="2200500"/>
          <a:ext cx="4962088" cy="1431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968"/>
                <a:gridCol w="1243120"/>
              </a:tblGrid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Фразеология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89,34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Правописание окончаний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существительных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94,26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Правописание окончаний прилагательных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83,61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8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Лексика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76,23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6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Разряды местоимений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88,52</a:t>
                      </a:r>
                      <a:endParaRPr lang="ru-RU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688153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20871" y="3633537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04787"/>
              </p:ext>
            </p:extLst>
          </p:nvPr>
        </p:nvGraphicFramePr>
        <p:xfrm>
          <a:off x="5943600" y="2210893"/>
          <a:ext cx="5652655" cy="1083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8675"/>
                <a:gridCol w="763980"/>
              </a:tblGrid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</a:rPr>
                        <a:t>Правописание суффиксов в различных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частях речи</a:t>
                      </a:r>
                      <a:endParaRPr lang="ru-RU" sz="1400" u="none" strike="noStrike" dirty="0" smtClean="0">
                        <a:effectLst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65,69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Правописание причастий и </a:t>
                      </a:r>
                      <a:r>
                        <a:rPr lang="ru-RU" sz="1400" u="none" strike="noStrike" dirty="0" smtClean="0">
                          <a:effectLst/>
                        </a:rPr>
                        <a:t>деепричастий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71,53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61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Правописание </a:t>
                      </a:r>
                      <a:r>
                        <a:rPr lang="ru-RU" sz="1400" u="none" strike="noStrike" dirty="0" smtClean="0">
                          <a:effectLst/>
                        </a:rPr>
                        <a:t>наречий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80,29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48412"/>
              </p:ext>
            </p:extLst>
          </p:nvPr>
        </p:nvGraphicFramePr>
        <p:xfrm>
          <a:off x="6309756" y="4002869"/>
          <a:ext cx="5517119" cy="14497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2352"/>
                <a:gridCol w="634767"/>
              </a:tblGrid>
              <a:tr h="334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Морфологические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нормы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37,23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0096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Сложная синтаксическая конструкция (знаки препинания)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801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интаксические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нормы (знаки препинания в предложениях с причастными и деепричастными оборотами)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80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Части речи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24,82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0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7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54809"/>
            <a:ext cx="10145684" cy="4614818"/>
          </a:xfrm>
        </p:spPr>
        <p:txBody>
          <a:bodyPr>
            <a:noAutofit/>
          </a:bodyPr>
          <a:lstStyle/>
          <a:p>
            <a:r>
              <a:rPr lang="ru-RU" sz="1800" dirty="0" smtClean="0"/>
              <a:t>7 класс: </a:t>
            </a:r>
          </a:p>
          <a:p>
            <a:r>
              <a:rPr lang="ru-RU" sz="1800" dirty="0" smtClean="0"/>
              <a:t>морфологические нормы </a:t>
            </a:r>
          </a:p>
          <a:p>
            <a:r>
              <a:rPr lang="ru-RU" sz="1800" dirty="0" smtClean="0"/>
              <a:t>правописание корней с чередованием гласных </a:t>
            </a:r>
            <a:endParaRPr lang="ru-RU" sz="1800" dirty="0" smtClean="0">
              <a:solidFill>
                <a:srgbClr val="C00000"/>
              </a:solidFill>
            </a:endParaRPr>
          </a:p>
          <a:p>
            <a:r>
              <a:rPr lang="ru-RU" sz="1800" dirty="0" smtClean="0"/>
              <a:t>синтаксические нормы (знаки препинания с однородными членами) </a:t>
            </a:r>
          </a:p>
          <a:p>
            <a:r>
              <a:rPr lang="ru-RU" sz="1800" dirty="0" smtClean="0"/>
              <a:t>характеристика текста по стилю, типу речи, средствам речевой выразительности </a:t>
            </a:r>
          </a:p>
          <a:p>
            <a:r>
              <a:rPr lang="ru-RU" sz="1800" dirty="0" smtClean="0"/>
              <a:t>8 класс:</a:t>
            </a:r>
          </a:p>
          <a:p>
            <a:r>
              <a:rPr lang="ru-RU" sz="1800" dirty="0" smtClean="0"/>
              <a:t>части речи </a:t>
            </a:r>
          </a:p>
          <a:p>
            <a:r>
              <a:rPr lang="ru-RU" sz="1800" dirty="0" smtClean="0"/>
              <a:t>сложные синтаксические конструкции </a:t>
            </a:r>
            <a:endParaRPr lang="ru-RU" sz="1800" dirty="0" smtClean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1800" dirty="0" smtClean="0"/>
              <a:t>синтаксические нормы (знаки препинания в предложениях с причастными и деепричастными оборотами) </a:t>
            </a: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" y="499855"/>
            <a:ext cx="11041380" cy="917466"/>
          </a:xfrm>
        </p:spPr>
        <p:txBody>
          <a:bodyPr>
            <a:normAutofit fontScale="90000"/>
          </a:bodyPr>
          <a:lstStyle/>
          <a:p>
            <a:r>
              <a:rPr lang="ru-RU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63,28%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(32,59%)	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8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43,08% (30,22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4" y="1748042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1041" y="3905887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8643087"/>
              </p:ext>
            </p:extLst>
          </p:nvPr>
        </p:nvGraphicFramePr>
        <p:xfrm>
          <a:off x="301336" y="4264828"/>
          <a:ext cx="5434447" cy="1863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6804"/>
                <a:gridCol w="3451851"/>
                <a:gridCol w="585792"/>
              </a:tblGrid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Линейное уравнение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 решать линейные уравнения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70,0 (24,4)</a:t>
                      </a:r>
                      <a:endParaRPr lang="ru-RU" sz="13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Решение простейших задач на доли 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решать текстовые задачи на доли и части 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71,67 (21,5)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Текстовая задача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строить и исследовать простейшие математические модели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34,17 (12,6)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Алгебраическое </a:t>
                      </a:r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выражение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Умение упрощать алгебраическое выражение и нахождение его значения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28,33 (10,4)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543263"/>
              </p:ext>
            </p:extLst>
          </p:nvPr>
        </p:nvGraphicFramePr>
        <p:xfrm>
          <a:off x="6047654" y="4254437"/>
          <a:ext cx="5865103" cy="2041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4191"/>
                <a:gridCol w="3761510"/>
                <a:gridCol w="659402"/>
              </a:tblGrid>
              <a:tr h="442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Действия с рациональными числами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выполнять действия с рациональными числами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64,62 (16,5)</a:t>
                      </a:r>
                      <a:endParaRPr lang="ru-RU" sz="13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82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Элементы вероятности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решать простейшие практические задачи на вероятность и статистику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+mn-lt"/>
                        </a:rPr>
                        <a:t>46,15 (15,0)</a:t>
                      </a:r>
                      <a:endParaRPr lang="ru-RU" sz="13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66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Текстовая задача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Умение строить и исследовать простейшие математические модели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+mn-lt"/>
                        </a:rPr>
                        <a:t>30,0</a:t>
                      </a:r>
                    </a:p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+mn-lt"/>
                        </a:rPr>
                        <a:t>(9,02)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66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Функции и графики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читать графики элементарных функций</a:t>
                      </a:r>
                      <a:endParaRPr lang="ru-RU" sz="13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63,85 (8,27)</a:t>
                      </a:r>
                      <a:endParaRPr lang="ru-RU" sz="13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248310"/>
              </p:ext>
            </p:extLst>
          </p:nvPr>
        </p:nvGraphicFramePr>
        <p:xfrm>
          <a:off x="6058044" y="2073439"/>
          <a:ext cx="5865103" cy="1920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6538"/>
                <a:gridCol w="3709554"/>
                <a:gridCol w="649011"/>
              </a:tblGrid>
              <a:tr h="446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Упрощение выражений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выполнять преобразование алгебраических выражений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76,15 (60,15)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96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Треугольник</a:t>
                      </a:r>
                      <a:endParaRPr lang="ru-RU" sz="13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решать планиметрические задачи на нахождение геометрических величин</a:t>
                      </a:r>
                      <a:endParaRPr lang="ru-RU" sz="13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8,46</a:t>
                      </a: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(56,39)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23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>
                          <a:effectLst/>
                          <a:latin typeface="+mn-lt"/>
                          <a:ea typeface="Calibri" panose="020F0502020204030204" pitchFamily="34" charset="0"/>
                        </a:rPr>
                        <a:t>Текстовая задача</a:t>
                      </a:r>
                      <a:endParaRPr lang="ru-RU" sz="13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составлять уравнения и выражение по тексту задачи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66,15 (56,39)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566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Определения, свойства, признаки, теоремы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проводить доказательные рассуждения при решении задач, логическая правильность заключений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76,92 (56,39)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338440"/>
              </p:ext>
            </p:extLst>
          </p:nvPr>
        </p:nvGraphicFramePr>
        <p:xfrm>
          <a:off x="301336" y="2086201"/>
          <a:ext cx="5474847" cy="1880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176"/>
                <a:gridCol w="3256030"/>
                <a:gridCol w="627641"/>
              </a:tblGrid>
              <a:tr h="67241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Анализ данных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Умение использовать приобретенные знания и умения в практической деятельности и повседневной жизни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79,17</a:t>
                      </a:r>
                      <a:r>
                        <a:rPr lang="ru-RU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65,2)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252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Действия с десятичными дробями и целыми числами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Умение выполнять действия с десятичными дробями и целыми числами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80,83</a:t>
                      </a: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(56,3)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25281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 smtClean="0">
                          <a:effectLst/>
                          <a:latin typeface="+mn-lt"/>
                        </a:rPr>
                        <a:t> Виды углов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Умение решать геометрические задачи, опираясь на свойства геометрических фигур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85,00 (53,3)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6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Математика.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</a:t>
            </a:r>
            <a:r>
              <a:rPr lang="ru-RU" sz="3600" dirty="0" smtClean="0"/>
              <a:t>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низкими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результатами по тестируемым районам: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145684" cy="4534284"/>
          </a:xfrm>
        </p:spPr>
        <p:txBody>
          <a:bodyPr>
            <a:noAutofit/>
          </a:bodyPr>
          <a:lstStyle/>
          <a:p>
            <a:r>
              <a:rPr lang="ru-RU" sz="1800" dirty="0" smtClean="0"/>
              <a:t>7 класс: 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строить и исследовать простейшие математические </a:t>
            </a:r>
            <a:r>
              <a:rPr lang="ru-RU" sz="1800" dirty="0" smtClean="0"/>
              <a:t>модели 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упрощать алгебраическое выражение и нахождение его </a:t>
            </a:r>
            <a:r>
              <a:rPr lang="ru-RU" sz="1800" dirty="0" smtClean="0"/>
              <a:t>значения 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вычислять целое значение по его </a:t>
            </a:r>
            <a:r>
              <a:rPr lang="ru-RU" sz="1800" dirty="0" smtClean="0"/>
              <a:t>части</a:t>
            </a:r>
          </a:p>
          <a:p>
            <a:endParaRPr lang="ru-RU" sz="1200" dirty="0"/>
          </a:p>
          <a:p>
            <a:r>
              <a:rPr lang="ru-RU" sz="1800" dirty="0" smtClean="0"/>
              <a:t>8 класс:</a:t>
            </a:r>
          </a:p>
          <a:p>
            <a:r>
              <a:rPr lang="ru-RU" sz="1800" dirty="0" smtClean="0"/>
              <a:t>умение решать уравнения, системы уравнений </a:t>
            </a:r>
          </a:p>
          <a:p>
            <a:r>
              <a:rPr lang="ru-RU" sz="1800" dirty="0" smtClean="0"/>
              <a:t>умение </a:t>
            </a:r>
            <a:r>
              <a:rPr lang="ru-RU" sz="1800" dirty="0"/>
              <a:t>строить и исследовать простейшие математические </a:t>
            </a:r>
            <a:r>
              <a:rPr lang="ru-RU" sz="1800" dirty="0" smtClean="0"/>
              <a:t>модели </a:t>
            </a:r>
          </a:p>
          <a:p>
            <a:r>
              <a:rPr lang="ru-RU" sz="1800" dirty="0" smtClean="0"/>
              <a:t>элементы вероятности </a:t>
            </a:r>
          </a:p>
          <a:p>
            <a:r>
              <a:rPr lang="ru-RU" sz="1800" dirty="0" smtClean="0"/>
              <a:t>треугольник</a:t>
            </a:r>
            <a:endParaRPr lang="ru-RU" sz="1800" dirty="0" smtClean="0">
              <a:solidFill>
                <a:srgbClr val="C00000"/>
              </a:solidFill>
            </a:endParaRPr>
          </a:p>
        </p:txBody>
      </p:sp>
      <p:pic>
        <p:nvPicPr>
          <p:cNvPr id="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86603"/>
            <a:ext cx="10652760" cy="108499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				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71,87% (40,58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 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0381" y="4295999"/>
            <a:ext cx="5303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pic>
        <p:nvPicPr>
          <p:cNvPr id="1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48940" y="1993996"/>
            <a:ext cx="6286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3597"/>
              </p:ext>
            </p:extLst>
          </p:nvPr>
        </p:nvGraphicFramePr>
        <p:xfrm>
          <a:off x="3618116" y="4800600"/>
          <a:ext cx="3834244" cy="76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9464"/>
                <a:gridCol w="774780"/>
              </a:tblGrid>
              <a:tr h="1258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Виды корней</a:t>
                      </a: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1258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Испарение воды листьями</a:t>
                      </a:r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48,03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125872">
                <a:tc>
                  <a:txBody>
                    <a:bodyPr/>
                    <a:lstStyle/>
                    <a:p>
                      <a:pPr algn="l" fontAlgn="b"/>
                      <a:endParaRPr lang="ru-RU" sz="160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61221"/>
              </p:ext>
            </p:extLst>
          </p:nvPr>
        </p:nvGraphicFramePr>
        <p:xfrm>
          <a:off x="1817370" y="2382425"/>
          <a:ext cx="8561070" cy="17289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24837"/>
                <a:gridCol w="1336233"/>
              </a:tblGrid>
              <a:tr h="2745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Ткани растений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92,13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063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Многообразие</a:t>
                      </a:r>
                      <a:r>
                        <a:rPr lang="ru-RU" sz="1600" baseline="0" dirty="0" smtClean="0">
                          <a:latin typeface="+mn-lt"/>
                        </a:rPr>
                        <a:t> покрытосеменных растений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</a:rPr>
                        <a:t>88,98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3447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Соцветия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</a:rPr>
                        <a:t>84,25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53887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Calibri" panose="020F0502020204030204" pitchFamily="34" charset="0"/>
                        </a:rPr>
                        <a:t>Фотосинтез и дыхание растений, культурные растения, признаки семейств покрытосеменных растений</a:t>
                      </a:r>
                      <a:endParaRPr lang="ru-RU" sz="16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  <a:cs typeface="Calibri" panose="020F0502020204030204" pitchFamily="34" charset="0"/>
                        </a:rPr>
                        <a:t>85,04</a:t>
                      </a:r>
                      <a:endParaRPr lang="ru-RU" sz="16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7459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Calibri" panose="020F0502020204030204" pitchFamily="34" charset="0"/>
                        </a:rPr>
                        <a:t>Видоизменение корней</a:t>
                      </a:r>
                      <a:endParaRPr lang="ru-RU" sz="16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  <a:cs typeface="Calibri" panose="020F0502020204030204" pitchFamily="34" charset="0"/>
                        </a:rPr>
                        <a:t>89,76</a:t>
                      </a:r>
                      <a:endParaRPr lang="ru-RU" sz="16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Физика.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классы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66,36% (40,78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8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8524" y="4103314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139202"/>
              </p:ext>
            </p:extLst>
          </p:nvPr>
        </p:nvGraphicFramePr>
        <p:xfrm>
          <a:off x="2000251" y="2315094"/>
          <a:ext cx="9032874" cy="1563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1586"/>
                <a:gridCol w="1381288"/>
              </a:tblGrid>
              <a:tr h="46239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Определение показания и цены деления шкалы измерительного </a:t>
                      </a:r>
                      <a:r>
                        <a:rPr lang="ru-RU" sz="1600" u="none" strike="noStrike" dirty="0" smtClean="0">
                          <a:effectLst/>
                        </a:rPr>
                        <a:t>прибора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effectLst/>
                        </a:rPr>
                        <a:t>84,73 (86,0)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75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Множественный выбор на знание физических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терминов и единиц измерения физических величин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77,86 (55,4)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018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Давление </a:t>
                      </a:r>
                      <a:r>
                        <a:rPr lang="ru-RU" sz="1600" u="none" strike="noStrike">
                          <a:effectLst/>
                        </a:rPr>
                        <a:t>твердых </a:t>
                      </a:r>
                      <a:r>
                        <a:rPr lang="ru-RU" sz="1600" u="none" strike="noStrike" smtClean="0">
                          <a:effectLst/>
                        </a:rPr>
                        <a:t>тел, </a:t>
                      </a:r>
                      <a:r>
                        <a:rPr lang="ru-RU" sz="1600" u="none" strike="noStrike" dirty="0">
                          <a:effectLst/>
                        </a:rPr>
                        <a:t>жидкостей и </a:t>
                      </a:r>
                      <a:r>
                        <a:rPr lang="ru-RU" sz="1600" u="none" strike="noStrike" dirty="0" smtClean="0">
                          <a:effectLst/>
                        </a:rPr>
                        <a:t>газов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70,23 (53,5)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018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Строение </a:t>
                      </a:r>
                      <a:r>
                        <a:rPr lang="ru-RU" sz="1600" u="none" strike="noStrike" dirty="0" smtClean="0">
                          <a:effectLst/>
                        </a:rPr>
                        <a:t>вещества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84,73 (52,7)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485669"/>
              </p:ext>
            </p:extLst>
          </p:nvPr>
        </p:nvGraphicFramePr>
        <p:xfrm>
          <a:off x="2496672" y="4472646"/>
          <a:ext cx="8281818" cy="1091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92821"/>
                <a:gridCol w="1388997"/>
              </a:tblGrid>
              <a:tr h="347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Расчет силы Архимеда. Условие плавания тел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52,67 (27,1)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95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работы, мощности, энергии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60,31 (20,2)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476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Расчет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плотности, массы, объема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50,38 (11,6)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7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1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" y="390805"/>
            <a:ext cx="10058400" cy="10836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История. 				   Обществознание.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классы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55,40% (38,79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	      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классы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55,75% (47,23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%)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88153" y="1841561"/>
            <a:ext cx="487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Максимальный процент выполнения по темам:</a:t>
            </a:r>
            <a:endParaRPr lang="ru-RU" b="1" i="1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86594" y="3729240"/>
            <a:ext cx="4079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Низкий процент выполнения по темам:</a:t>
            </a:r>
            <a:endParaRPr lang="ru-RU" b="1" i="1" dirty="0"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013925"/>
              </p:ext>
            </p:extLst>
          </p:nvPr>
        </p:nvGraphicFramePr>
        <p:xfrm>
          <a:off x="560070" y="2210893"/>
          <a:ext cx="5196494" cy="1576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6230"/>
                <a:gridCol w="1070264"/>
              </a:tblGrid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Знание понятий по истории средних веков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84,35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Определение причинно-следственной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связи событий и явлений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83,48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Знание исторических личностей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82,61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80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Определение правильности суждения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81,74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65679"/>
              </p:ext>
            </p:extLst>
          </p:nvPr>
        </p:nvGraphicFramePr>
        <p:xfrm>
          <a:off x="694027" y="4258592"/>
          <a:ext cx="5135273" cy="1421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627"/>
                <a:gridCol w="742646"/>
              </a:tblGrid>
              <a:tr h="38748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Знание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понятий по истории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России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71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текстом источника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46,95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468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Поиск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информации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31,31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154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Работа с иллюстративным материалом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36766"/>
              </p:ext>
            </p:extLst>
          </p:nvPr>
        </p:nvGraphicFramePr>
        <p:xfrm>
          <a:off x="6035040" y="2210890"/>
          <a:ext cx="5519650" cy="1218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1124"/>
                <a:gridCol w="758526"/>
              </a:tblGrid>
              <a:tr h="314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Биологическое и социальное в человеке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89,78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946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Социальные группы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946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Общество как форма жизнедеятельности людей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314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Социальные нормы. Социальный контроль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678803"/>
              </p:ext>
            </p:extLst>
          </p:nvPr>
        </p:nvGraphicFramePr>
        <p:xfrm>
          <a:off x="6069330" y="4217671"/>
          <a:ext cx="5529550" cy="1382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71014"/>
                <a:gridCol w="758536"/>
              </a:tblGrid>
              <a:tr h="30733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Межличностные отношения</a:t>
                      </a:r>
                      <a:endParaRPr lang="ru-RU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31,39</a:t>
                      </a:r>
                      <a:endParaRPr lang="ru-RU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293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Глобальные проблемы современности</a:t>
                      </a:r>
                      <a:endParaRPr lang="ru-RU" sz="140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49,64</a:t>
                      </a:r>
                      <a:endParaRPr lang="ru-RU" sz="1400" b="1" dirty="0"/>
                    </a:p>
                  </a:txBody>
                  <a:tcPr marL="9525" marR="9525" marT="9525" marB="0"/>
                </a:tc>
              </a:tr>
              <a:tr h="29087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Социальный конфликт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45,99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  <a:tr h="49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Биологическое и социальное в человеке (множественный выбор)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29,93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4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результатов: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– уровень усвоения предметного </a:t>
            </a:r>
            <a:r>
              <a:rPr lang="ru-RU" sz="2600" dirty="0">
                <a:solidFill>
                  <a:srgbClr val="002060"/>
                </a:solidFill>
              </a:rPr>
              <a:t>содержания по </a:t>
            </a:r>
            <a:r>
              <a:rPr lang="ru-RU" sz="2600" dirty="0" smtClean="0">
                <a:solidFill>
                  <a:srgbClr val="002060"/>
                </a:solidFill>
              </a:rPr>
              <a:t>пройденным программам ниже </a:t>
            </a:r>
            <a:r>
              <a:rPr lang="ru-RU" sz="2600" dirty="0" smtClean="0">
                <a:solidFill>
                  <a:srgbClr val="002060"/>
                </a:solidFill>
              </a:rPr>
              <a:t>среднего; 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>
                <a:solidFill>
                  <a:srgbClr val="002060"/>
                </a:solidFill>
              </a:rPr>
              <a:t>- достаточно низкий уровень выполнения заданий повышенного уровня сложности;</a:t>
            </a:r>
          </a:p>
          <a:p>
            <a:r>
              <a:rPr lang="ru-RU" sz="2600" dirty="0">
                <a:solidFill>
                  <a:srgbClr val="002060"/>
                </a:solidFill>
              </a:rPr>
              <a:t>- недостаточно сформированы навыки сопоставлять и анализировать явления, искать информацию, определять </a:t>
            </a:r>
            <a:r>
              <a:rPr lang="ru-RU" sz="2600" dirty="0" smtClean="0">
                <a:solidFill>
                  <a:srgbClr val="002060"/>
                </a:solidFill>
              </a:rPr>
              <a:t>взаимосвязи;</a:t>
            </a:r>
            <a:endParaRPr lang="ru-RU" sz="2600" dirty="0">
              <a:solidFill>
                <a:srgbClr val="002060"/>
              </a:solidFill>
            </a:endParaRPr>
          </a:p>
          <a:p>
            <a:r>
              <a:rPr lang="ru-RU" sz="2600" dirty="0" smtClean="0">
                <a:solidFill>
                  <a:srgbClr val="002060"/>
                </a:solidFill>
              </a:rPr>
              <a:t>- выделились элементы </a:t>
            </a:r>
            <a:r>
              <a:rPr lang="ru-RU" sz="2600" dirty="0">
                <a:solidFill>
                  <a:srgbClr val="002060"/>
                </a:solidFill>
              </a:rPr>
              <a:t>содержания, </a:t>
            </a:r>
            <a:r>
              <a:rPr lang="ru-RU" sz="2600" dirty="0" smtClean="0">
                <a:solidFill>
                  <a:srgbClr val="002060"/>
                </a:solidFill>
              </a:rPr>
              <a:t>вызывающие </a:t>
            </a:r>
            <a:r>
              <a:rPr lang="ru-RU" sz="2600" dirty="0">
                <a:solidFill>
                  <a:srgbClr val="002060"/>
                </a:solidFill>
              </a:rPr>
              <a:t>наибольшие </a:t>
            </a:r>
            <a:r>
              <a:rPr lang="ru-RU" sz="2600" dirty="0" smtClean="0">
                <a:solidFill>
                  <a:srgbClr val="002060"/>
                </a:solidFill>
              </a:rPr>
              <a:t>затруднения, общие для всех прошедших диагностическое </a:t>
            </a:r>
            <a:r>
              <a:rPr lang="ru-RU" sz="2600" dirty="0" smtClean="0">
                <a:solidFill>
                  <a:srgbClr val="002060"/>
                </a:solidFill>
              </a:rPr>
              <a:t>тестирование.</a:t>
            </a:r>
            <a:endParaRPr lang="ru-RU" sz="26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7" descr="mko_logo_02 Копиров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25" y="258763"/>
            <a:ext cx="7937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5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1412</TotalTime>
  <Words>1005</Words>
  <Application>Microsoft Office PowerPoint</Application>
  <PresentationFormat>Произвольный</PresentationFormat>
  <Paragraphs>233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Ретро</vt:lpstr>
      <vt:lpstr>Информация о результатах мониторинга  предметной обученности учащихся  7 и 8 классов образовательных организаций  Алексеевского муниципального района РТ</vt:lpstr>
      <vt:lpstr>Цель диагностического тестирования:</vt:lpstr>
      <vt:lpstr>Количество участников</vt:lpstr>
      <vt:lpstr>Соотношение выполненных заданий  к общему количеству заданий</vt:lpstr>
      <vt:lpstr>Соотношение выполненных заданий  к общему количеству заданий</vt:lpstr>
      <vt:lpstr>Выполнение заданий в разрезе образовательных организаций</vt:lpstr>
      <vt:lpstr>Динамика результатов за 2016 г. и 2017 г. 7 классы. </vt:lpstr>
      <vt:lpstr>Динамика результатов за 2016 г. и 2017 г. 8 классы. </vt:lpstr>
      <vt:lpstr>Русский язык.  7 классы (75,78%)     8 классы (51,50%)</vt:lpstr>
      <vt:lpstr>Русский язык. Задания с низкими результатами по тестируемым районам:</vt:lpstr>
      <vt:lpstr>Математика.  7 классы 63,28% (32,59%)   8 классы 43,08% (30,22%)</vt:lpstr>
      <vt:lpstr>Математика. Задания с низкими результатами по тестируемым районам:</vt:lpstr>
      <vt:lpstr>Биология.        7 классы 71,87% (40,58%)       </vt:lpstr>
      <vt:lpstr>Физика. 8 классы 66,36% (40,78%)</vt:lpstr>
      <vt:lpstr>История.        Обществознание. 7 классы 55,40% (38,79%)        8 классы 55,75% (47,23%)</vt:lpstr>
      <vt:lpstr>Анализ результатов: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результатах мониторинга предметной обученности учащихся 7 и 8 классов образовательных организаций Пестречинского муниципального района РТ</dc:title>
  <dc:creator>Наталья О. Пасынкова</dc:creator>
  <cp:lastModifiedBy>irort-1</cp:lastModifiedBy>
  <cp:revision>525</cp:revision>
  <cp:lastPrinted>2016-12-10T12:58:06Z</cp:lastPrinted>
  <dcterms:created xsi:type="dcterms:W3CDTF">2016-10-28T11:15:49Z</dcterms:created>
  <dcterms:modified xsi:type="dcterms:W3CDTF">2018-01-10T00:05:06Z</dcterms:modified>
</cp:coreProperties>
</file>